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9" r:id="rId4"/>
    <p:sldId id="260" r:id="rId5"/>
    <p:sldId id="258" r:id="rId6"/>
    <p:sldId id="265" r:id="rId7"/>
    <p:sldId id="266" r:id="rId8"/>
    <p:sldId id="268" r:id="rId9"/>
    <p:sldId id="261" r:id="rId10"/>
    <p:sldId id="256" r:id="rId11"/>
    <p:sldId id="263" r:id="rId12"/>
    <p:sldId id="264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3/15/2010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3/15/2010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3/15/2010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3/15/2010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3/15/2010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3/15/2010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3/15/2010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3/15/2010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3/15/2010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3/15/2010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3/15/2010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B4B15-EA64-442A-978F-A25A064CE72F}" type="datetimeFigureOut">
              <a:rPr lang="en-US" smtClean="0"/>
              <a:pPr/>
              <a:t>3/15/2010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Kathy\Desktop\Stop_It_0001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05801" y="175729"/>
            <a:ext cx="435119" cy="2796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TITUS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199" y="685800"/>
            <a:ext cx="78133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as His divine power has given to us all things that pertain to life and godliness, through the knowledge of Him who</a:t>
            </a:r>
          </a:p>
          <a:p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called us by glory and</a:t>
            </a:r>
          </a:p>
          <a:p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virtue,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1" y="175729"/>
            <a:ext cx="435119" cy="2796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TITUS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2 Peter 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 tmFilter="0,0; .5, 0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199" y="685800"/>
            <a:ext cx="78133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>
                <a:latin typeface="+mj-lt"/>
              </a:rPr>
              <a:t>6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knowing this, that our old man was crucified with Him, that the body of sin might be done away with, that we should no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longer be slaves of sin. </a:t>
            </a:r>
            <a:r>
              <a:rPr lang="en-US" sz="3200" baseline="30000" dirty="0" smtClean="0">
                <a:latin typeface="+mj-lt"/>
              </a:rPr>
              <a:t>7</a:t>
            </a:r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For he who has died has</a:t>
            </a:r>
          </a:p>
          <a:p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been freed from sin.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1" y="175729"/>
            <a:ext cx="435119" cy="2796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TITUS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Romans 6.6-7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 tmFilter="0,0; .5, 0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199" y="685800"/>
            <a:ext cx="78133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For He made Him who knew no sin to be sin for us, that we might become the righteousness of God in Him.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1" y="175729"/>
            <a:ext cx="435119" cy="2796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TITUS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2 Corinthians 5.21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 tmFilter="0,0; .5, 0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05801" y="175729"/>
            <a:ext cx="435119" cy="2796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TITUS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22" name="Stop_It_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14633" y="1688911"/>
            <a:ext cx="3844119" cy="2883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6747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05801" y="175729"/>
            <a:ext cx="435119" cy="2796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TITUS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Mediterranean1.bmp"/>
          <p:cNvPicPr>
            <a:picLocks noChangeAspect="1"/>
          </p:cNvPicPr>
          <p:nvPr/>
        </p:nvPicPr>
        <p:blipFill>
          <a:blip r:embed="rId2" cstate="print"/>
          <a:srcRect l="3168" r="4035" b="10000"/>
          <a:stretch>
            <a:fillRect/>
          </a:stretch>
        </p:blipFill>
        <p:spPr>
          <a:xfrm>
            <a:off x="457200" y="762000"/>
            <a:ext cx="5878691" cy="445022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3" name="Freeform 32"/>
          <p:cNvSpPr/>
          <p:nvPr/>
        </p:nvSpPr>
        <p:spPr>
          <a:xfrm>
            <a:off x="2907792" y="2926080"/>
            <a:ext cx="1010412" cy="150876"/>
          </a:xfrm>
          <a:custGeom>
            <a:avLst/>
            <a:gdLst>
              <a:gd name="connsiteX0" fmla="*/ 1010412 w 1010412"/>
              <a:gd name="connsiteY0" fmla="*/ 82296 h 150876"/>
              <a:gd name="connsiteX1" fmla="*/ 909828 w 1010412"/>
              <a:gd name="connsiteY1" fmla="*/ 109728 h 150876"/>
              <a:gd name="connsiteX2" fmla="*/ 818388 w 1010412"/>
              <a:gd name="connsiteY2" fmla="*/ 114300 h 150876"/>
              <a:gd name="connsiteX3" fmla="*/ 676656 w 1010412"/>
              <a:gd name="connsiteY3" fmla="*/ 132588 h 150876"/>
              <a:gd name="connsiteX4" fmla="*/ 585216 w 1010412"/>
              <a:gd name="connsiteY4" fmla="*/ 150876 h 150876"/>
              <a:gd name="connsiteX5" fmla="*/ 484632 w 1010412"/>
              <a:gd name="connsiteY5" fmla="*/ 141732 h 150876"/>
              <a:gd name="connsiteX6" fmla="*/ 397764 w 1010412"/>
              <a:gd name="connsiteY6" fmla="*/ 141732 h 150876"/>
              <a:gd name="connsiteX7" fmla="*/ 301752 w 1010412"/>
              <a:gd name="connsiteY7" fmla="*/ 137160 h 150876"/>
              <a:gd name="connsiteX8" fmla="*/ 251460 w 1010412"/>
              <a:gd name="connsiteY8" fmla="*/ 137160 h 150876"/>
              <a:gd name="connsiteX9" fmla="*/ 169164 w 1010412"/>
              <a:gd name="connsiteY9" fmla="*/ 137160 h 150876"/>
              <a:gd name="connsiteX10" fmla="*/ 114300 w 1010412"/>
              <a:gd name="connsiteY10" fmla="*/ 73152 h 150876"/>
              <a:gd name="connsiteX11" fmla="*/ 50292 w 1010412"/>
              <a:gd name="connsiteY11" fmla="*/ 36576 h 150876"/>
              <a:gd name="connsiteX12" fmla="*/ 0 w 1010412"/>
              <a:gd name="connsiteY12" fmla="*/ 0 h 15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0412" h="150876">
                <a:moveTo>
                  <a:pt x="1010412" y="82296"/>
                </a:moveTo>
                <a:lnTo>
                  <a:pt x="909828" y="109728"/>
                </a:lnTo>
                <a:lnTo>
                  <a:pt x="818388" y="114300"/>
                </a:lnTo>
                <a:lnTo>
                  <a:pt x="676656" y="132588"/>
                </a:lnTo>
                <a:lnTo>
                  <a:pt x="585216" y="150876"/>
                </a:lnTo>
                <a:lnTo>
                  <a:pt x="484632" y="141732"/>
                </a:lnTo>
                <a:lnTo>
                  <a:pt x="397764" y="141732"/>
                </a:lnTo>
                <a:lnTo>
                  <a:pt x="301752" y="137160"/>
                </a:lnTo>
                <a:lnTo>
                  <a:pt x="251460" y="137160"/>
                </a:lnTo>
                <a:lnTo>
                  <a:pt x="169164" y="137160"/>
                </a:lnTo>
                <a:lnTo>
                  <a:pt x="114300" y="73152"/>
                </a:lnTo>
                <a:lnTo>
                  <a:pt x="50292" y="36576"/>
                </a:lnTo>
                <a:lnTo>
                  <a:pt x="0" y="0"/>
                </a:lnTo>
              </a:path>
            </a:pathLst>
          </a:cu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624866" y="1914861"/>
            <a:ext cx="311972" cy="1011219"/>
          </a:xfrm>
          <a:custGeom>
            <a:avLst/>
            <a:gdLst>
              <a:gd name="connsiteX0" fmla="*/ 258183 w 311972"/>
              <a:gd name="connsiteY0" fmla="*/ 1011219 h 1011219"/>
              <a:gd name="connsiteX1" fmla="*/ 311972 w 311972"/>
              <a:gd name="connsiteY1" fmla="*/ 957431 h 1011219"/>
              <a:gd name="connsiteX2" fmla="*/ 247426 w 311972"/>
              <a:gd name="connsiteY2" fmla="*/ 849854 h 1011219"/>
              <a:gd name="connsiteX3" fmla="*/ 86061 w 311972"/>
              <a:gd name="connsiteY3" fmla="*/ 763793 h 1011219"/>
              <a:gd name="connsiteX4" fmla="*/ 64546 w 311972"/>
              <a:gd name="connsiteY4" fmla="*/ 623944 h 1011219"/>
              <a:gd name="connsiteX5" fmla="*/ 64546 w 311972"/>
              <a:gd name="connsiteY5" fmla="*/ 505610 h 1011219"/>
              <a:gd name="connsiteX6" fmla="*/ 0 w 311972"/>
              <a:gd name="connsiteY6" fmla="*/ 322730 h 1011219"/>
              <a:gd name="connsiteX7" fmla="*/ 0 w 311972"/>
              <a:gd name="connsiteY7" fmla="*/ 182880 h 1011219"/>
              <a:gd name="connsiteX8" fmla="*/ 86061 w 311972"/>
              <a:gd name="connsiteY8" fmla="*/ 86061 h 1011219"/>
              <a:gd name="connsiteX9" fmla="*/ 172122 w 311972"/>
              <a:gd name="connsiteY9" fmla="*/ 0 h 101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972" h="1011219">
                <a:moveTo>
                  <a:pt x="258183" y="1011219"/>
                </a:moveTo>
                <a:lnTo>
                  <a:pt x="311972" y="957431"/>
                </a:lnTo>
                <a:lnTo>
                  <a:pt x="247426" y="849854"/>
                </a:lnTo>
                <a:lnTo>
                  <a:pt x="86061" y="763793"/>
                </a:lnTo>
                <a:lnTo>
                  <a:pt x="64546" y="623944"/>
                </a:lnTo>
                <a:lnTo>
                  <a:pt x="64546" y="505610"/>
                </a:lnTo>
                <a:lnTo>
                  <a:pt x="0" y="322730"/>
                </a:lnTo>
                <a:lnTo>
                  <a:pt x="0" y="182880"/>
                </a:lnTo>
                <a:lnTo>
                  <a:pt x="86061" y="86061"/>
                </a:lnTo>
                <a:lnTo>
                  <a:pt x="172122" y="0"/>
                </a:lnTo>
              </a:path>
            </a:pathLst>
          </a:cu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05801" y="175729"/>
            <a:ext cx="435119" cy="2796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TITUS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505200" y="2971800"/>
            <a:ext cx="990600" cy="430034"/>
            <a:chOff x="3962400" y="3302430"/>
            <a:chExt cx="990600" cy="430034"/>
          </a:xfrm>
        </p:grpSpPr>
        <p:sp>
          <p:nvSpPr>
            <p:cNvPr id="13" name="Oval 12"/>
            <p:cNvSpPr/>
            <p:nvPr/>
          </p:nvSpPr>
          <p:spPr>
            <a:xfrm>
              <a:off x="4343400" y="3302430"/>
              <a:ext cx="76200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62400" y="3363132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Ephesus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 rot="21325234">
            <a:off x="2238494" y="1652717"/>
            <a:ext cx="1330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Macedonia</a:t>
            </a:r>
            <a:endParaRPr lang="en-US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2461032">
            <a:off x="1403486" y="111914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Dalmatia</a:t>
            </a:r>
            <a:endParaRPr lang="en-US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 rot="215374">
            <a:off x="2935316" y="3452530"/>
            <a:ext cx="763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Crete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178268" y="2879834"/>
            <a:ext cx="990600" cy="410660"/>
            <a:chOff x="2743200" y="3321804"/>
            <a:chExt cx="990600" cy="410660"/>
          </a:xfrm>
        </p:grpSpPr>
        <p:sp>
          <p:nvSpPr>
            <p:cNvPr id="15" name="Oval 14"/>
            <p:cNvSpPr/>
            <p:nvPr/>
          </p:nvSpPr>
          <p:spPr>
            <a:xfrm>
              <a:off x="3429000" y="3321804"/>
              <a:ext cx="76200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43200" y="3363132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Corinth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052252" y="4446766"/>
            <a:ext cx="1295400" cy="430035"/>
            <a:chOff x="5181600" y="4446766"/>
            <a:chExt cx="1295400" cy="430035"/>
          </a:xfrm>
        </p:grpSpPr>
        <p:sp>
          <p:nvSpPr>
            <p:cNvPr id="29" name="Oval 28"/>
            <p:cNvSpPr/>
            <p:nvPr/>
          </p:nvSpPr>
          <p:spPr>
            <a:xfrm>
              <a:off x="5679831" y="4446766"/>
              <a:ext cx="99646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81600" y="4507469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Jerusalem</a:t>
              </a:r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  <p:bldP spid="19" grpId="0"/>
      <p:bldP spid="19" grpId="1"/>
      <p:bldP spid="12" grpId="0"/>
      <p:bldP spid="12" grpId="1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57200" y="1659052"/>
            <a:ext cx="7772400" cy="700548"/>
            <a:chOff x="457200" y="1614948"/>
            <a:chExt cx="7772400" cy="700548"/>
          </a:xfrm>
        </p:grpSpPr>
        <p:sp>
          <p:nvSpPr>
            <p:cNvPr id="21" name="Rectangle 20"/>
            <p:cNvSpPr/>
            <p:nvPr/>
          </p:nvSpPr>
          <p:spPr>
            <a:xfrm>
              <a:off x="457200" y="1618617"/>
              <a:ext cx="7772400" cy="685800"/>
            </a:xfrm>
            <a:prstGeom prst="rect">
              <a:avLst/>
            </a:prstGeom>
            <a:solidFill>
              <a:srgbClr val="FFCC00">
                <a:alpha val="74902"/>
              </a:srgb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>
              <a:off x="1289256" y="1961517"/>
              <a:ext cx="6858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400300" y="1961517"/>
              <a:ext cx="6858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3560508" y="1972596"/>
              <a:ext cx="6858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4718256" y="1961517"/>
              <a:ext cx="6858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5844048" y="1957848"/>
              <a:ext cx="6858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6972300" y="1957848"/>
              <a:ext cx="6858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2675965" y="1662174"/>
            <a:ext cx="1210235" cy="685800"/>
          </a:xfrm>
          <a:prstGeom prst="rect">
            <a:avLst/>
          </a:prstGeom>
          <a:solidFill>
            <a:schemeClr val="accent2">
              <a:alpha val="50196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049371" y="1657608"/>
            <a:ext cx="470647" cy="685800"/>
          </a:xfrm>
          <a:prstGeom prst="rect">
            <a:avLst/>
          </a:prstGeom>
          <a:solidFill>
            <a:schemeClr val="accent3">
              <a:lumMod val="40000"/>
              <a:lumOff val="60000"/>
              <a:alpha val="50196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793876" y="1663594"/>
            <a:ext cx="275665" cy="685800"/>
          </a:xfrm>
          <a:prstGeom prst="rect">
            <a:avLst/>
          </a:prstGeom>
          <a:solidFill>
            <a:schemeClr val="accent5">
              <a:lumMod val="75000"/>
              <a:alpha val="50196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1" y="175729"/>
            <a:ext cx="435119" cy="2796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TITUS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00774" y="1665067"/>
            <a:ext cx="624161" cy="685800"/>
          </a:xfrm>
          <a:prstGeom prst="rect">
            <a:avLst/>
          </a:prstGeom>
          <a:solidFill>
            <a:schemeClr val="accent3">
              <a:lumMod val="50000"/>
              <a:alpha val="50196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98594" y="1662838"/>
            <a:ext cx="349624" cy="685800"/>
          </a:xfrm>
          <a:prstGeom prst="rect">
            <a:avLst/>
          </a:prstGeom>
          <a:solidFill>
            <a:srgbClr val="FFFFFF">
              <a:alpha val="50196"/>
            </a:srgb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55288" y="1811452"/>
            <a:ext cx="95864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101600" dist="76200" dir="1800000" algn="tl" rotWithShape="0">
                    <a:srgbClr val="602E04">
                      <a:alpha val="8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 45</a:t>
            </a:r>
            <a:endParaRPr lang="en-US" sz="2000" b="1" dirty="0">
              <a:solidFill>
                <a:schemeClr val="bg1"/>
              </a:solidFill>
              <a:effectLst>
                <a:outerShdw blurRad="101600" dist="76200" dir="1800000" algn="tl" rotWithShape="0">
                  <a:srgbClr val="602E04">
                    <a:alpha val="8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71253" y="1811452"/>
            <a:ext cx="95864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101600" dist="76200" dir="1800000" algn="tl" rotWithShape="0">
                    <a:srgbClr val="602E04">
                      <a:alpha val="8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 50</a:t>
            </a:r>
            <a:endParaRPr lang="en-US" sz="2000" b="1" dirty="0">
              <a:solidFill>
                <a:schemeClr val="bg1"/>
              </a:solidFill>
              <a:effectLst>
                <a:outerShdw blurRad="101600" dist="76200" dir="1800000" algn="tl" rotWithShape="0">
                  <a:srgbClr val="602E04">
                    <a:alpha val="8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31461" y="1811452"/>
            <a:ext cx="95864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101600" dist="76200" dir="1800000" algn="tl" rotWithShape="0">
                    <a:srgbClr val="602E04">
                      <a:alpha val="8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 55</a:t>
            </a:r>
            <a:endParaRPr lang="en-US" sz="2000" b="1" dirty="0">
              <a:solidFill>
                <a:schemeClr val="bg1"/>
              </a:solidFill>
              <a:effectLst>
                <a:outerShdw blurRad="101600" dist="76200" dir="1800000" algn="tl" rotWithShape="0">
                  <a:srgbClr val="602E04">
                    <a:alpha val="8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86749" y="1811452"/>
            <a:ext cx="95864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101600" dist="76200" dir="1800000" algn="tl" rotWithShape="0">
                    <a:srgbClr val="602E04">
                      <a:alpha val="8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 60</a:t>
            </a:r>
            <a:endParaRPr lang="en-US" sz="2000" b="1" dirty="0">
              <a:solidFill>
                <a:schemeClr val="bg1"/>
              </a:solidFill>
              <a:effectLst>
                <a:outerShdw blurRad="101600" dist="76200" dir="1800000" algn="tl" rotWithShape="0">
                  <a:srgbClr val="602E04">
                    <a:alpha val="8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28505" y="1826200"/>
            <a:ext cx="95864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101600" dist="76200" dir="1800000" algn="tl" rotWithShape="0">
                    <a:srgbClr val="602E04">
                      <a:alpha val="8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 70</a:t>
            </a:r>
            <a:endParaRPr lang="en-US" sz="2000" b="1" dirty="0">
              <a:solidFill>
                <a:schemeClr val="bg1"/>
              </a:solidFill>
              <a:effectLst>
                <a:outerShdw blurRad="101600" dist="76200" dir="1800000" algn="tl" rotWithShape="0">
                  <a:srgbClr val="602E04">
                    <a:alpha val="8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83476" y="2671039"/>
            <a:ext cx="213360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Attended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Jersusalem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Council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90800" y="3306138"/>
            <a:ext cx="213360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 Sent to Corinth to received offering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06381" y="776777"/>
            <a:ext cx="200632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 Met Paul in Macedonia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85876" y="2680939"/>
            <a:ext cx="213360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4. Pastors church on Crete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5518596" y="2409679"/>
            <a:ext cx="854771" cy="240500"/>
          </a:xfrm>
          <a:custGeom>
            <a:avLst/>
            <a:gdLst>
              <a:gd name="connsiteX0" fmla="*/ 1080655 w 2286000"/>
              <a:gd name="connsiteY0" fmla="*/ 237506 h 237506"/>
              <a:gd name="connsiteX1" fmla="*/ 0 w 2286000"/>
              <a:gd name="connsiteY1" fmla="*/ 0 h 237506"/>
              <a:gd name="connsiteX2" fmla="*/ 2286000 w 2286000"/>
              <a:gd name="connsiteY2" fmla="*/ 11875 h 237506"/>
              <a:gd name="connsiteX3" fmla="*/ 1080655 w 2286000"/>
              <a:gd name="connsiteY3" fmla="*/ 237506 h 237506"/>
              <a:gd name="connsiteX0" fmla="*/ 1080655 w 2286000"/>
              <a:gd name="connsiteY0" fmla="*/ 240500 h 240500"/>
              <a:gd name="connsiteX1" fmla="*/ 0 w 2286000"/>
              <a:gd name="connsiteY1" fmla="*/ 2994 h 240500"/>
              <a:gd name="connsiteX2" fmla="*/ 2286000 w 2286000"/>
              <a:gd name="connsiteY2" fmla="*/ 0 h 240500"/>
              <a:gd name="connsiteX3" fmla="*/ 1080655 w 2286000"/>
              <a:gd name="connsiteY3" fmla="*/ 240500 h 2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40500">
                <a:moveTo>
                  <a:pt x="1080655" y="240500"/>
                </a:moveTo>
                <a:lnTo>
                  <a:pt x="0" y="2994"/>
                </a:lnTo>
                <a:lnTo>
                  <a:pt x="2286000" y="0"/>
                </a:lnTo>
                <a:lnTo>
                  <a:pt x="1080655" y="240500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591955" y="780893"/>
            <a:ext cx="200632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5. Ministering in Dalmatia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Freeform 52"/>
          <p:cNvSpPr/>
          <p:nvPr/>
        </p:nvSpPr>
        <p:spPr>
          <a:xfrm flipH="1" flipV="1">
            <a:off x="6492473" y="1388582"/>
            <a:ext cx="613581" cy="232934"/>
          </a:xfrm>
          <a:custGeom>
            <a:avLst/>
            <a:gdLst>
              <a:gd name="connsiteX0" fmla="*/ 1080655 w 2286000"/>
              <a:gd name="connsiteY0" fmla="*/ 237506 h 237506"/>
              <a:gd name="connsiteX1" fmla="*/ 0 w 2286000"/>
              <a:gd name="connsiteY1" fmla="*/ 0 h 237506"/>
              <a:gd name="connsiteX2" fmla="*/ 2286000 w 2286000"/>
              <a:gd name="connsiteY2" fmla="*/ 11875 h 237506"/>
              <a:gd name="connsiteX3" fmla="*/ 1080655 w 2286000"/>
              <a:gd name="connsiteY3" fmla="*/ 237506 h 237506"/>
              <a:gd name="connsiteX0" fmla="*/ 1080655 w 2286000"/>
              <a:gd name="connsiteY0" fmla="*/ 225631 h 225631"/>
              <a:gd name="connsiteX1" fmla="*/ 0 w 2286000"/>
              <a:gd name="connsiteY1" fmla="*/ 6413 h 225631"/>
              <a:gd name="connsiteX2" fmla="*/ 2286000 w 2286000"/>
              <a:gd name="connsiteY2" fmla="*/ 0 h 225631"/>
              <a:gd name="connsiteX3" fmla="*/ 1080655 w 2286000"/>
              <a:gd name="connsiteY3" fmla="*/ 225631 h 225631"/>
              <a:gd name="connsiteX0" fmla="*/ 1080655 w 2286000"/>
              <a:gd name="connsiteY0" fmla="*/ 232934 h 232934"/>
              <a:gd name="connsiteX1" fmla="*/ 0 w 2286000"/>
              <a:gd name="connsiteY1" fmla="*/ 0 h 232934"/>
              <a:gd name="connsiteX2" fmla="*/ 2286000 w 2286000"/>
              <a:gd name="connsiteY2" fmla="*/ 7303 h 232934"/>
              <a:gd name="connsiteX3" fmla="*/ 1080655 w 2286000"/>
              <a:gd name="connsiteY3" fmla="*/ 232934 h 23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32934">
                <a:moveTo>
                  <a:pt x="1080655" y="232934"/>
                </a:moveTo>
                <a:lnTo>
                  <a:pt x="0" y="0"/>
                </a:lnTo>
                <a:lnTo>
                  <a:pt x="2286000" y="7303"/>
                </a:lnTo>
                <a:lnTo>
                  <a:pt x="1080655" y="232934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>
            <a:stCxn id="42" idx="0"/>
          </p:cNvCxnSpPr>
          <p:nvPr/>
        </p:nvCxnSpPr>
        <p:spPr>
          <a:xfrm rot="5400000" flipH="1" flipV="1">
            <a:off x="2357154" y="2493423"/>
            <a:ext cx="270739" cy="8449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6405367" y="1660207"/>
            <a:ext cx="257651" cy="685800"/>
          </a:xfrm>
          <a:prstGeom prst="rect">
            <a:avLst/>
          </a:prstGeom>
          <a:solidFill>
            <a:srgbClr val="7030A0">
              <a:alpha val="50196"/>
            </a:srgb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00253" y="1811452"/>
            <a:ext cx="95864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101600" dist="76200" dir="1800000" algn="tl" rotWithShape="0">
                    <a:srgbClr val="602E04">
                      <a:alpha val="8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 65</a:t>
            </a:r>
            <a:endParaRPr lang="en-US" sz="2000" b="1" dirty="0">
              <a:solidFill>
                <a:schemeClr val="bg1"/>
              </a:solidFill>
              <a:effectLst>
                <a:outerShdw blurRad="101600" dist="76200" dir="1800000" algn="tl" rotWithShape="0">
                  <a:srgbClr val="602E04">
                    <a:alpha val="8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Straight Arrow Connector 58"/>
          <p:cNvCxnSpPr>
            <a:stCxn id="43" idx="0"/>
          </p:cNvCxnSpPr>
          <p:nvPr/>
        </p:nvCxnSpPr>
        <p:spPr>
          <a:xfrm rot="5400000" flipH="1" flipV="1">
            <a:off x="3443366" y="2607810"/>
            <a:ext cx="912562" cy="48409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6" idx="2"/>
          </p:cNvCxnSpPr>
          <p:nvPr/>
        </p:nvCxnSpPr>
        <p:spPr>
          <a:xfrm rot="16200000" flipH="1">
            <a:off x="4214461" y="1456631"/>
            <a:ext cx="247792" cy="5763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420594" y="4089400"/>
            <a:ext cx="349624" cy="381000"/>
          </a:xfrm>
          <a:prstGeom prst="rect">
            <a:avLst/>
          </a:prstGeom>
          <a:solidFill>
            <a:srgbClr val="FFFFFF">
              <a:alpha val="50196"/>
            </a:srgb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87400" y="3949700"/>
            <a:ext cx="2174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agneto" pitchFamily="82" charset="0"/>
              </a:rPr>
              <a:t>1</a:t>
            </a:r>
            <a:r>
              <a:rPr lang="en-US" sz="2000" baseline="30000" dirty="0" smtClean="0">
                <a:latin typeface="Magneto" pitchFamily="82" charset="0"/>
              </a:rPr>
              <a:t>st</a:t>
            </a:r>
            <a:r>
              <a:rPr lang="en-US" sz="2000" dirty="0" smtClean="0">
                <a:latin typeface="Magneto" pitchFamily="82" charset="0"/>
              </a:rPr>
              <a:t> Missionary Journey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15365" y="4741906"/>
            <a:ext cx="357367" cy="395226"/>
          </a:xfrm>
          <a:prstGeom prst="rect">
            <a:avLst/>
          </a:prstGeom>
          <a:solidFill>
            <a:schemeClr val="accent2">
              <a:alpha val="50196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91703" y="4584949"/>
            <a:ext cx="2247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agneto" pitchFamily="82" charset="0"/>
              </a:rPr>
              <a:t>2</a:t>
            </a:r>
            <a:r>
              <a:rPr lang="en-US" sz="2000" baseline="30000" dirty="0" smtClean="0">
                <a:latin typeface="Magneto" pitchFamily="82" charset="0"/>
              </a:rPr>
              <a:t>nd</a:t>
            </a:r>
            <a:r>
              <a:rPr lang="en-US" sz="2000" dirty="0" smtClean="0">
                <a:latin typeface="Magneto" pitchFamily="82" charset="0"/>
              </a:rPr>
              <a:t> Missionary Journey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13229" y="5388806"/>
            <a:ext cx="357367" cy="395226"/>
          </a:xfrm>
          <a:prstGeom prst="rect">
            <a:avLst/>
          </a:prstGeom>
          <a:solidFill>
            <a:schemeClr val="accent3">
              <a:lumMod val="50000"/>
              <a:alpha val="50196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89567" y="5231849"/>
            <a:ext cx="2294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agneto" pitchFamily="82" charset="0"/>
              </a:rPr>
              <a:t>3</a:t>
            </a:r>
            <a:r>
              <a:rPr lang="en-US" sz="2000" baseline="30000" dirty="0" smtClean="0">
                <a:latin typeface="Magneto" pitchFamily="82" charset="0"/>
              </a:rPr>
              <a:t>rd</a:t>
            </a:r>
            <a:r>
              <a:rPr lang="en-US" sz="2000" dirty="0" smtClean="0">
                <a:latin typeface="Magneto" pitchFamily="82" charset="0"/>
              </a:rPr>
              <a:t> Missionary Journey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062194" y="4089400"/>
            <a:ext cx="349624" cy="381000"/>
          </a:xfrm>
          <a:prstGeom prst="rect">
            <a:avLst/>
          </a:prstGeom>
          <a:solidFill>
            <a:schemeClr val="accent5">
              <a:lumMod val="75000"/>
              <a:alpha val="50196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429000" y="3949700"/>
            <a:ext cx="2174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agneto" pitchFamily="82" charset="0"/>
              </a:rPr>
              <a:t>Journey to Rome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056965" y="4741906"/>
            <a:ext cx="357367" cy="395226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433303" y="4584949"/>
            <a:ext cx="2247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agneto" pitchFamily="82" charset="0"/>
              </a:rPr>
              <a:t>1</a:t>
            </a:r>
            <a:r>
              <a:rPr lang="en-US" sz="2000" baseline="30000" dirty="0" smtClean="0">
                <a:latin typeface="Magneto" pitchFamily="82" charset="0"/>
              </a:rPr>
              <a:t>st</a:t>
            </a:r>
            <a:r>
              <a:rPr lang="en-US" sz="2000" dirty="0" smtClean="0">
                <a:latin typeface="Magneto" pitchFamily="82" charset="0"/>
              </a:rPr>
              <a:t> Imprisonment</a:t>
            </a:r>
          </a:p>
        </p:txBody>
      </p:sp>
      <p:sp>
        <p:nvSpPr>
          <p:cNvPr id="76" name="Rectangle 75"/>
          <p:cNvSpPr/>
          <p:nvPr/>
        </p:nvSpPr>
        <p:spPr>
          <a:xfrm>
            <a:off x="3054829" y="5388806"/>
            <a:ext cx="357367" cy="395226"/>
          </a:xfrm>
          <a:prstGeom prst="rect">
            <a:avLst/>
          </a:prstGeom>
          <a:solidFill>
            <a:srgbClr val="7030A0">
              <a:alpha val="50196"/>
            </a:srgb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431167" y="5231849"/>
            <a:ext cx="2294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agneto" pitchFamily="82" charset="0"/>
              </a:rPr>
              <a:t>2</a:t>
            </a:r>
            <a:r>
              <a:rPr lang="en-US" sz="2000" baseline="30000" dirty="0" smtClean="0">
                <a:latin typeface="Magneto" pitchFamily="82" charset="0"/>
              </a:rPr>
              <a:t>nd</a:t>
            </a:r>
            <a:r>
              <a:rPr lang="en-US" sz="2000" dirty="0" smtClean="0">
                <a:latin typeface="Magneto" pitchFamily="82" charset="0"/>
              </a:rPr>
              <a:t> Imprisonment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51" grpId="0" animBg="1"/>
      <p:bldP spid="51" grpId="1" animBg="1"/>
      <p:bldP spid="48" grpId="0" animBg="1"/>
      <p:bldP spid="48" grpId="1" animBg="1"/>
      <p:bldP spid="31" grpId="0" animBg="1"/>
      <p:bldP spid="31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6" grpId="0" animBg="1"/>
      <p:bldP spid="46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7" grpId="0" animBg="1"/>
      <p:bldP spid="57" grpId="1" animBg="1"/>
      <p:bldP spid="40" grpId="0" animBg="1"/>
      <p:bldP spid="40" grpId="1" animBg="1"/>
      <p:bldP spid="66" grpId="0" animBg="1"/>
      <p:bldP spid="66" grpId="1" animBg="1"/>
      <p:bldP spid="67" grpId="0"/>
      <p:bldP spid="67" grpId="1"/>
      <p:bldP spid="68" grpId="0" animBg="1"/>
      <p:bldP spid="68" grpId="1" animBg="1"/>
      <p:bldP spid="69" grpId="0"/>
      <p:bldP spid="69" grpId="1"/>
      <p:bldP spid="70" grpId="0" animBg="1"/>
      <p:bldP spid="70" grpId="1" animBg="1"/>
      <p:bldP spid="71" grpId="0"/>
      <p:bldP spid="71" grpId="1"/>
      <p:bldP spid="72" grpId="0" animBg="1"/>
      <p:bldP spid="72" grpId="1" animBg="1"/>
      <p:bldP spid="73" grpId="0"/>
      <p:bldP spid="73" grpId="1"/>
      <p:bldP spid="74" grpId="0" animBg="1"/>
      <p:bldP spid="74" grpId="1" animBg="1"/>
      <p:bldP spid="75" grpId="0"/>
      <p:bldP spid="75" grpId="1"/>
      <p:bldP spid="76" grpId="0" animBg="1"/>
      <p:bldP spid="76" grpId="1" animBg="1"/>
      <p:bldP spid="77" grpId="0"/>
      <p:bldP spid="7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Sound doctrine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708262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Magneto" pitchFamily="82" charset="0"/>
              </a:rPr>
              <a:t>Good works</a:t>
            </a:r>
            <a:endParaRPr lang="en-US" sz="3200" dirty="0">
              <a:latin typeface="Magneto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5801" y="175729"/>
            <a:ext cx="435119" cy="2796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TITUS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036" y="1201003"/>
            <a:ext cx="7451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 1:9, 13, 2:1, 2:2, 2:7, 2:8, 2:10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9448" y="2220977"/>
            <a:ext cx="74516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 1:16, 2:3, 2:7, 2:10, 2:14,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3:8, 3:14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8" grpId="0"/>
      <p:bldP spid="8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Elder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~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presbuteros</a:t>
            </a:r>
            <a:endParaRPr lang="en-US" sz="3200" b="1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203286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Magneto" pitchFamily="82" charset="0"/>
              </a:rPr>
              <a:t>Bishop</a:t>
            </a:r>
            <a:r>
              <a:rPr lang="en-US" sz="3200" dirty="0" smtClean="0">
                <a:solidFill>
                  <a:schemeClr val="bg1"/>
                </a:solidFill>
                <a:latin typeface="Magneto" pitchFamily="82" charset="0"/>
              </a:rPr>
              <a:t> </a:t>
            </a:r>
            <a:r>
              <a:rPr lang="en-US" sz="3200" dirty="0" smtClean="0">
                <a:latin typeface="Magneto" pitchFamily="82" charset="0"/>
              </a:rPr>
              <a:t>~</a:t>
            </a:r>
            <a:r>
              <a:rPr lang="en-US" sz="3200" dirty="0" smtClean="0">
                <a:solidFill>
                  <a:schemeClr val="bg1"/>
                </a:solidFill>
                <a:latin typeface="Magneto" pitchFamily="82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episkopos</a:t>
            </a:r>
            <a:endParaRPr lang="en-US" sz="3200" dirty="0">
              <a:solidFill>
                <a:schemeClr val="bg1"/>
              </a:solidFill>
              <a:latin typeface="Magneto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5801" y="175729"/>
            <a:ext cx="435119" cy="2796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TITUS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684" y="1733261"/>
            <a:ext cx="7547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i="1" dirty="0" smtClean="0"/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Presbuteros</a:t>
            </a:r>
            <a:r>
              <a:rPr lang="en-US" sz="3200" dirty="0" smtClean="0">
                <a:latin typeface="Magneto" pitchFamily="82" charset="0"/>
              </a:rPr>
              <a:t> refers to the man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5604" y="2226861"/>
            <a:ext cx="55523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i="1" dirty="0" smtClean="0"/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Episkopos</a:t>
            </a:r>
            <a:r>
              <a:rPr lang="en-US" sz="3200" b="1" i="1" dirty="0" smtClean="0"/>
              <a:t> </a:t>
            </a:r>
            <a:r>
              <a:rPr lang="en-US" sz="3200" dirty="0" smtClean="0">
                <a:latin typeface="Magneto" pitchFamily="82" charset="0"/>
              </a:rPr>
              <a:t>refers to the office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6" grpId="0"/>
      <p:bldP spid="6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Sound</a:t>
            </a:r>
            <a:r>
              <a:rPr lang="en-US" sz="3200" dirty="0" smtClean="0">
                <a:latin typeface="+mj-lt"/>
              </a:rPr>
              <a:t> ~ </a:t>
            </a:r>
            <a:r>
              <a:rPr lang="en-US" sz="3200" b="1" i="1" dirty="0" err="1" smtClean="0">
                <a:solidFill>
                  <a:schemeClr val="bg1"/>
                </a:solidFill>
              </a:rPr>
              <a:t>hugiain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ō</a:t>
            </a:r>
            <a:r>
              <a:rPr lang="en-US" sz="3200" dirty="0" smtClean="0">
                <a:latin typeface="+mj-lt"/>
              </a:rPr>
              <a:t> – cognate of </a:t>
            </a:r>
            <a:r>
              <a:rPr lang="en-US" sz="3200" i="1" dirty="0" smtClean="0">
                <a:latin typeface="+mj-lt"/>
              </a:rPr>
              <a:t>hygiene</a:t>
            </a:r>
            <a:endParaRPr lang="en-US" sz="32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5801" y="175729"/>
            <a:ext cx="435119" cy="2796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TITUS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Homemakers</a:t>
            </a:r>
            <a:r>
              <a:rPr lang="en-US" sz="3200" dirty="0" smtClean="0">
                <a:latin typeface="+mj-lt"/>
              </a:rPr>
              <a:t> ~ </a:t>
            </a:r>
            <a:r>
              <a:rPr lang="en-US" sz="3200" b="1" i="1" dirty="0" err="1" smtClean="0">
                <a:solidFill>
                  <a:schemeClr val="bg1"/>
                </a:solidFill>
              </a:rPr>
              <a:t>oikos</a:t>
            </a:r>
            <a:r>
              <a:rPr lang="en-US" sz="3200" dirty="0" smtClean="0">
                <a:latin typeface="+mj-lt"/>
              </a:rPr>
              <a:t> (</a:t>
            </a:r>
            <a:r>
              <a:rPr lang="en-US" sz="3200" i="1" dirty="0" smtClean="0">
                <a:latin typeface="+mj-lt"/>
              </a:rPr>
              <a:t>home</a:t>
            </a:r>
            <a:r>
              <a:rPr lang="en-US" sz="3200" dirty="0" smtClean="0">
                <a:latin typeface="+mj-lt"/>
              </a:rPr>
              <a:t>) + </a:t>
            </a:r>
            <a:r>
              <a:rPr lang="en-US" sz="3200" b="1" i="1" dirty="0" err="1" smtClean="0">
                <a:solidFill>
                  <a:schemeClr val="bg1"/>
                </a:solidFill>
              </a:rPr>
              <a:t>ouros</a:t>
            </a:r>
            <a:r>
              <a:rPr lang="en-US" sz="3200" dirty="0" smtClean="0">
                <a:latin typeface="+mj-lt"/>
              </a:rPr>
              <a:t> (</a:t>
            </a:r>
            <a:r>
              <a:rPr lang="en-US" sz="3200" i="1" dirty="0" smtClean="0">
                <a:latin typeface="+mj-lt"/>
              </a:rPr>
              <a:t>guard</a:t>
            </a:r>
            <a:r>
              <a:rPr lang="en-US" sz="3200" dirty="0" smtClean="0">
                <a:latin typeface="+mj-lt"/>
              </a:rPr>
              <a:t>)</a:t>
            </a:r>
            <a:endParaRPr lang="en-US" sz="32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5801" y="175729"/>
            <a:ext cx="435119" cy="2796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TITUS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05801" y="175729"/>
            <a:ext cx="435119" cy="2796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TITUS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75022" y="751202"/>
            <a:ext cx="2893325" cy="4967785"/>
            <a:chOff x="368490" y="1269242"/>
            <a:chExt cx="2893325" cy="4967785"/>
          </a:xfrm>
        </p:grpSpPr>
        <p:grpSp>
          <p:nvGrpSpPr>
            <p:cNvPr id="31" name="Group 30"/>
            <p:cNvGrpSpPr/>
            <p:nvPr/>
          </p:nvGrpSpPr>
          <p:grpSpPr>
            <a:xfrm>
              <a:off x="368490" y="1269242"/>
              <a:ext cx="2893325" cy="4967785"/>
              <a:chOff x="368490" y="1269242"/>
              <a:chExt cx="2893325" cy="496778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79261" y="4764518"/>
                <a:ext cx="1081049" cy="14664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368490" y="1282890"/>
                <a:ext cx="2893325" cy="3480179"/>
              </a:xfrm>
              <a:custGeom>
                <a:avLst/>
                <a:gdLst>
                  <a:gd name="connsiteX0" fmla="*/ 0 w 2893325"/>
                  <a:gd name="connsiteY0" fmla="*/ 3466531 h 3480179"/>
                  <a:gd name="connsiteX1" fmla="*/ 2893325 w 2893325"/>
                  <a:gd name="connsiteY1" fmla="*/ 0 h 3480179"/>
                  <a:gd name="connsiteX2" fmla="*/ 1078173 w 2893325"/>
                  <a:gd name="connsiteY2" fmla="*/ 3480179 h 3480179"/>
                  <a:gd name="connsiteX3" fmla="*/ 0 w 2893325"/>
                  <a:gd name="connsiteY3" fmla="*/ 3466531 h 348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3325" h="3480179">
                    <a:moveTo>
                      <a:pt x="0" y="3466531"/>
                    </a:moveTo>
                    <a:lnTo>
                      <a:pt x="2893325" y="0"/>
                    </a:lnTo>
                    <a:lnTo>
                      <a:pt x="1078173" y="3480179"/>
                    </a:lnTo>
                    <a:lnTo>
                      <a:pt x="0" y="346653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1446663" y="1269242"/>
                <a:ext cx="1815152" cy="4967785"/>
              </a:xfrm>
              <a:custGeom>
                <a:avLst/>
                <a:gdLst>
                  <a:gd name="connsiteX0" fmla="*/ 0 w 1815152"/>
                  <a:gd name="connsiteY0" fmla="*/ 3466531 h 4967785"/>
                  <a:gd name="connsiteX1" fmla="*/ 1815152 w 1815152"/>
                  <a:gd name="connsiteY1" fmla="*/ 0 h 4967785"/>
                  <a:gd name="connsiteX2" fmla="*/ 13647 w 1815152"/>
                  <a:gd name="connsiteY2" fmla="*/ 4967785 h 4967785"/>
                  <a:gd name="connsiteX3" fmla="*/ 0 w 1815152"/>
                  <a:gd name="connsiteY3" fmla="*/ 3466531 h 4967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5152" h="4967785">
                    <a:moveTo>
                      <a:pt x="0" y="3466531"/>
                    </a:moveTo>
                    <a:lnTo>
                      <a:pt x="1815152" y="0"/>
                    </a:lnTo>
                    <a:lnTo>
                      <a:pt x="13647" y="4967785"/>
                    </a:lnTo>
                    <a:lnTo>
                      <a:pt x="0" y="3466531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 rot="2040000">
              <a:off x="1183469" y="2388356"/>
              <a:ext cx="847348" cy="2620371"/>
            </a:xfrm>
            <a:custGeom>
              <a:avLst/>
              <a:gdLst>
                <a:gd name="connsiteX0" fmla="*/ 0 w 648511"/>
                <a:gd name="connsiteY0" fmla="*/ 0 h 2620371"/>
                <a:gd name="connsiteX1" fmla="*/ 648511 w 648511"/>
                <a:gd name="connsiteY1" fmla="*/ 0 h 2620371"/>
                <a:gd name="connsiteX2" fmla="*/ 648511 w 648511"/>
                <a:gd name="connsiteY2" fmla="*/ 2620371 h 2620371"/>
                <a:gd name="connsiteX3" fmla="*/ 0 w 648511"/>
                <a:gd name="connsiteY3" fmla="*/ 2620371 h 2620371"/>
                <a:gd name="connsiteX4" fmla="*/ 0 w 648511"/>
                <a:gd name="connsiteY4" fmla="*/ 0 h 262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511" h="2620371">
                  <a:moveTo>
                    <a:pt x="0" y="0"/>
                  </a:moveTo>
                  <a:lnTo>
                    <a:pt x="648511" y="0"/>
                  </a:lnTo>
                  <a:lnTo>
                    <a:pt x="648511" y="2620371"/>
                  </a:lnTo>
                  <a:lnTo>
                    <a:pt x="0" y="2620371"/>
                  </a:lnTo>
                  <a:lnTo>
                    <a:pt x="0" y="0"/>
                  </a:lnTo>
                  <a:close/>
                </a:path>
              </a:pathLst>
            </a:custGeom>
            <a:noFill/>
            <a:scene3d>
              <a:camera prst="isometricRightUp"/>
              <a:lightRig rig="threePt" dir="t"/>
            </a:scene3d>
          </p:spPr>
          <p:txBody>
            <a:bodyPr vert="wordArtVert" wrap="square" rtlCol="0">
              <a:spAutoFit/>
              <a:scene3d>
                <a:camera prst="orthographicFront"/>
                <a:lightRig rig="sunset" dir="t"/>
              </a:scene3d>
            </a:bodyPr>
            <a:lstStyle/>
            <a:p>
              <a:r>
                <a:rPr lang="en-US" sz="2400" b="1" dirty="0" smtClean="0">
                  <a:solidFill>
                    <a:schemeClr val="bg2">
                      <a:lumMod val="10000"/>
                    </a:schemeClr>
                  </a:solidFill>
                </a:rPr>
                <a:t>P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</a:rPr>
                <a:t>A</a:t>
              </a:r>
              <a:r>
                <a:rPr lang="en-US" sz="3200" b="1" dirty="0" smtClean="0">
                  <a:solidFill>
                    <a:schemeClr val="bg2">
                      <a:lumMod val="10000"/>
                    </a:schemeClr>
                  </a:solidFill>
                </a:rPr>
                <a:t>S</a:t>
              </a:r>
              <a:r>
                <a:rPr lang="en-US" sz="4000" b="1" dirty="0" smtClean="0">
                  <a:solidFill>
                    <a:schemeClr val="bg2">
                      <a:lumMod val="10000"/>
                    </a:schemeClr>
                  </a:solidFill>
                </a:rPr>
                <a:t>T</a:t>
              </a:r>
              <a:endParaRPr lang="en-US" sz="2800" b="1" dirty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271838" y="750208"/>
            <a:ext cx="2893325" cy="4967785"/>
            <a:chOff x="3291434" y="1271514"/>
            <a:chExt cx="2893325" cy="4967785"/>
          </a:xfrm>
        </p:grpSpPr>
        <p:grpSp>
          <p:nvGrpSpPr>
            <p:cNvPr id="32" name="Group 31"/>
            <p:cNvGrpSpPr/>
            <p:nvPr/>
          </p:nvGrpSpPr>
          <p:grpSpPr>
            <a:xfrm flipH="1">
              <a:off x="3291434" y="1271514"/>
              <a:ext cx="2893325" cy="4967785"/>
              <a:chOff x="368490" y="1269242"/>
              <a:chExt cx="2893325" cy="496778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379261" y="4764518"/>
                <a:ext cx="1081049" cy="14664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368490" y="1282890"/>
                <a:ext cx="2893325" cy="3480179"/>
              </a:xfrm>
              <a:custGeom>
                <a:avLst/>
                <a:gdLst>
                  <a:gd name="connsiteX0" fmla="*/ 0 w 2893325"/>
                  <a:gd name="connsiteY0" fmla="*/ 3466531 h 3480179"/>
                  <a:gd name="connsiteX1" fmla="*/ 2893325 w 2893325"/>
                  <a:gd name="connsiteY1" fmla="*/ 0 h 3480179"/>
                  <a:gd name="connsiteX2" fmla="*/ 1078173 w 2893325"/>
                  <a:gd name="connsiteY2" fmla="*/ 3480179 h 3480179"/>
                  <a:gd name="connsiteX3" fmla="*/ 0 w 2893325"/>
                  <a:gd name="connsiteY3" fmla="*/ 3466531 h 348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3325" h="3480179">
                    <a:moveTo>
                      <a:pt x="0" y="3466531"/>
                    </a:moveTo>
                    <a:lnTo>
                      <a:pt x="2893325" y="0"/>
                    </a:lnTo>
                    <a:lnTo>
                      <a:pt x="1078173" y="3480179"/>
                    </a:lnTo>
                    <a:lnTo>
                      <a:pt x="0" y="346653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1446663" y="1269242"/>
                <a:ext cx="1815152" cy="4967785"/>
              </a:xfrm>
              <a:custGeom>
                <a:avLst/>
                <a:gdLst>
                  <a:gd name="connsiteX0" fmla="*/ 0 w 1815152"/>
                  <a:gd name="connsiteY0" fmla="*/ 3466531 h 4967785"/>
                  <a:gd name="connsiteX1" fmla="*/ 1815152 w 1815152"/>
                  <a:gd name="connsiteY1" fmla="*/ 0 h 4967785"/>
                  <a:gd name="connsiteX2" fmla="*/ 13647 w 1815152"/>
                  <a:gd name="connsiteY2" fmla="*/ 4967785 h 4967785"/>
                  <a:gd name="connsiteX3" fmla="*/ 0 w 1815152"/>
                  <a:gd name="connsiteY3" fmla="*/ 3466531 h 4967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5152" h="4967785">
                    <a:moveTo>
                      <a:pt x="0" y="3466531"/>
                    </a:moveTo>
                    <a:lnTo>
                      <a:pt x="1815152" y="0"/>
                    </a:lnTo>
                    <a:lnTo>
                      <a:pt x="13647" y="4967785"/>
                    </a:lnTo>
                    <a:lnTo>
                      <a:pt x="0" y="3466531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 rot="19576944">
              <a:off x="4387020" y="2072862"/>
              <a:ext cx="847348" cy="3183323"/>
            </a:xfrm>
            <a:custGeom>
              <a:avLst/>
              <a:gdLst>
                <a:gd name="connsiteX0" fmla="*/ 0 w 648511"/>
                <a:gd name="connsiteY0" fmla="*/ 0 h 2620371"/>
                <a:gd name="connsiteX1" fmla="*/ 648511 w 648511"/>
                <a:gd name="connsiteY1" fmla="*/ 0 h 2620371"/>
                <a:gd name="connsiteX2" fmla="*/ 648511 w 648511"/>
                <a:gd name="connsiteY2" fmla="*/ 2620371 h 2620371"/>
                <a:gd name="connsiteX3" fmla="*/ 0 w 648511"/>
                <a:gd name="connsiteY3" fmla="*/ 2620371 h 2620371"/>
                <a:gd name="connsiteX4" fmla="*/ 0 w 648511"/>
                <a:gd name="connsiteY4" fmla="*/ 0 h 262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511" h="2620371">
                  <a:moveTo>
                    <a:pt x="0" y="0"/>
                  </a:moveTo>
                  <a:lnTo>
                    <a:pt x="648511" y="0"/>
                  </a:lnTo>
                  <a:lnTo>
                    <a:pt x="648511" y="2620371"/>
                  </a:lnTo>
                  <a:lnTo>
                    <a:pt x="0" y="2620371"/>
                  </a:lnTo>
                  <a:lnTo>
                    <a:pt x="0" y="0"/>
                  </a:lnTo>
                  <a:close/>
                </a:path>
              </a:pathLst>
            </a:custGeom>
            <a:noFill/>
            <a:scene3d>
              <a:camera prst="isometricLeftDown"/>
              <a:lightRig rig="threePt" dir="t"/>
            </a:scene3d>
          </p:spPr>
          <p:txBody>
            <a:bodyPr vert="wordArtVert" wrap="square" rtlCol="0">
              <a:spAutoFit/>
              <a:scene3d>
                <a:camera prst="orthographicFront"/>
                <a:lightRig rig="sunset" dir="t"/>
              </a:scene3d>
            </a:bodyPr>
            <a:lstStyle/>
            <a:p>
              <a:r>
                <a:rPr lang="en-US" sz="2000" b="1" dirty="0" smtClean="0">
                  <a:solidFill>
                    <a:schemeClr val="bg2">
                      <a:lumMod val="10000"/>
                    </a:schemeClr>
                  </a:solidFill>
                </a:rPr>
                <a:t>F</a:t>
              </a:r>
              <a:r>
                <a:rPr lang="en-US" sz="2400" b="1" dirty="0" smtClean="0">
                  <a:solidFill>
                    <a:schemeClr val="bg2">
                      <a:lumMod val="10000"/>
                    </a:schemeClr>
                  </a:solidFill>
                </a:rPr>
                <a:t>U</a:t>
              </a:r>
              <a:r>
                <a:rPr lang="en-US" sz="3200" b="1" dirty="0" smtClean="0">
                  <a:solidFill>
                    <a:schemeClr val="bg2">
                      <a:lumMod val="10000"/>
                    </a:schemeClr>
                  </a:solidFill>
                </a:rPr>
                <a:t>T</a:t>
              </a:r>
              <a:r>
                <a:rPr lang="en-US" sz="3600" b="1" dirty="0" smtClean="0">
                  <a:solidFill>
                    <a:schemeClr val="bg2">
                      <a:lumMod val="10000"/>
                    </a:schemeClr>
                  </a:solidFill>
                </a:rPr>
                <a:t>UR</a:t>
              </a:r>
              <a:r>
                <a:rPr lang="en-US" sz="4000" b="1" dirty="0" smtClean="0">
                  <a:solidFill>
                    <a:schemeClr val="bg2">
                      <a:lumMod val="10000"/>
                    </a:schemeClr>
                  </a:solidFill>
                </a:rPr>
                <a:t>E</a:t>
              </a:r>
              <a:endParaRPr lang="en-US" sz="2800" b="1" dirty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647668" y="750618"/>
            <a:ext cx="1214651" cy="5363570"/>
            <a:chOff x="2647668" y="1255594"/>
            <a:chExt cx="1214651" cy="5363570"/>
          </a:xfrm>
        </p:grpSpPr>
        <p:sp>
          <p:nvSpPr>
            <p:cNvPr id="26" name="Rectangle 25"/>
            <p:cNvSpPr/>
            <p:nvPr/>
          </p:nvSpPr>
          <p:spPr>
            <a:xfrm>
              <a:off x="2661316" y="5063320"/>
              <a:ext cx="1187387" cy="15558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2647668" y="1255594"/>
              <a:ext cx="1214651" cy="3821373"/>
            </a:xfrm>
            <a:prstGeom prst="triangle">
              <a:avLst>
                <a:gd name="adj" fmla="val 51449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65802" y="1679463"/>
              <a:ext cx="814197" cy="3629509"/>
            </a:xfrm>
            <a:custGeom>
              <a:avLst/>
              <a:gdLst>
                <a:gd name="connsiteX0" fmla="*/ 0 w 648511"/>
                <a:gd name="connsiteY0" fmla="*/ 0 h 2620371"/>
                <a:gd name="connsiteX1" fmla="*/ 648511 w 648511"/>
                <a:gd name="connsiteY1" fmla="*/ 0 h 2620371"/>
                <a:gd name="connsiteX2" fmla="*/ 648511 w 648511"/>
                <a:gd name="connsiteY2" fmla="*/ 2620371 h 2620371"/>
                <a:gd name="connsiteX3" fmla="*/ 0 w 648511"/>
                <a:gd name="connsiteY3" fmla="*/ 2620371 h 2620371"/>
                <a:gd name="connsiteX4" fmla="*/ 0 w 648511"/>
                <a:gd name="connsiteY4" fmla="*/ 0 h 262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511" h="2620371">
                  <a:moveTo>
                    <a:pt x="0" y="0"/>
                  </a:moveTo>
                  <a:lnTo>
                    <a:pt x="648511" y="0"/>
                  </a:lnTo>
                  <a:lnTo>
                    <a:pt x="648511" y="2620371"/>
                  </a:lnTo>
                  <a:lnTo>
                    <a:pt x="0" y="2620371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vert="wordArtVert" wrap="square" rtlCol="0">
              <a:spAutoFit/>
              <a:scene3d>
                <a:camera prst="orthographicFront"/>
                <a:lightRig rig="sunset" dir="t"/>
              </a:scene3d>
            </a:bodyPr>
            <a:lstStyle/>
            <a:p>
              <a:r>
                <a:rPr lang="en-US" b="1" dirty="0" smtClean="0">
                  <a:solidFill>
                    <a:schemeClr val="bg2">
                      <a:lumMod val="10000"/>
                    </a:schemeClr>
                  </a:solidFill>
                </a:rPr>
                <a:t>P</a:t>
              </a:r>
              <a:r>
                <a:rPr lang="en-US" sz="2000" b="1" dirty="0" smtClean="0">
                  <a:solidFill>
                    <a:schemeClr val="bg2">
                      <a:lumMod val="10000"/>
                    </a:schemeClr>
                  </a:solidFill>
                </a:rPr>
                <a:t>R</a:t>
              </a:r>
              <a:r>
                <a:rPr lang="en-US" sz="2600" b="1" dirty="0" smtClean="0">
                  <a:solidFill>
                    <a:schemeClr val="bg2">
                      <a:lumMod val="10000"/>
                    </a:schemeClr>
                  </a:solidFill>
                </a:rPr>
                <a:t>E</a:t>
              </a:r>
              <a:r>
                <a:rPr lang="en-US" sz="3000" b="1" dirty="0" smtClean="0">
                  <a:solidFill>
                    <a:schemeClr val="bg2">
                      <a:lumMod val="10000"/>
                    </a:schemeClr>
                  </a:solidFill>
                </a:rPr>
                <a:t>S</a:t>
              </a:r>
              <a:r>
                <a:rPr lang="en-US" sz="3400" b="1" dirty="0" smtClean="0">
                  <a:solidFill>
                    <a:schemeClr val="bg2">
                      <a:lumMod val="10000"/>
                    </a:schemeClr>
                  </a:solidFill>
                </a:rPr>
                <a:t>E</a:t>
              </a:r>
              <a:r>
                <a:rPr lang="en-US" sz="3600" b="1" dirty="0" smtClean="0">
                  <a:solidFill>
                    <a:schemeClr val="bg2">
                      <a:lumMod val="10000"/>
                    </a:schemeClr>
                  </a:solidFill>
                </a:rPr>
                <a:t>N</a:t>
              </a:r>
              <a:r>
                <a:rPr lang="en-US" sz="3800" b="1" dirty="0" smtClean="0">
                  <a:solidFill>
                    <a:schemeClr val="bg2">
                      <a:lumMod val="10000"/>
                    </a:schemeClr>
                  </a:solidFill>
                </a:rPr>
                <a:t>T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09434" y="4503755"/>
            <a:ext cx="996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Eph. 2:8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647665" y="4860875"/>
            <a:ext cx="1201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1 Cor. 1:18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24689" y="4521947"/>
            <a:ext cx="1201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1 Cor. 13:12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2956" y="5813944"/>
            <a:ext cx="1992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agneto" pitchFamily="82" charset="0"/>
              </a:rPr>
              <a:t>Justification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72300" y="6184712"/>
            <a:ext cx="2181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agneto" pitchFamily="82" charset="0"/>
              </a:rPr>
              <a:t>Sanctification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87740" y="5802568"/>
            <a:ext cx="1992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agneto" pitchFamily="82" charset="0"/>
              </a:rPr>
              <a:t>Glorification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4" grpId="0"/>
      <p:bldP spid="44" grpId="1"/>
      <p:bldP spid="45" grpId="0"/>
      <p:bldP spid="45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theme/theme1.xml><?xml version="1.0" encoding="utf-8"?>
<a:theme xmlns:a="http://schemas.openxmlformats.org/drawingml/2006/main" name="Route_66">
  <a:themeElements>
    <a:clrScheme name="Route 66">
      <a:dk1>
        <a:srgbClr val="FFFFFF"/>
      </a:dk1>
      <a:lt1>
        <a:srgbClr val="FFC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ute 66">
      <a:majorFont>
        <a:latin typeface="Magneto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 smtClean="0">
            <a:latin typeface="Magneto" pitchFamily="8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Route_66</Template>
  <TotalTime>1990</TotalTime>
  <Words>271</Words>
  <Application>Microsoft Office PowerPoint</Application>
  <PresentationFormat>On-screen Show (4:3)</PresentationFormat>
  <Paragraphs>67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Route_66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135</cp:revision>
  <dcterms:created xsi:type="dcterms:W3CDTF">2010-03-11T05:16:18Z</dcterms:created>
  <dcterms:modified xsi:type="dcterms:W3CDTF">2010-03-15T19:25:38Z</dcterms:modified>
</cp:coreProperties>
</file>